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49"/>
  </p:notesMasterIdLst>
  <p:sldIdLst>
    <p:sldId id="256" r:id="rId2"/>
    <p:sldId id="258" r:id="rId3"/>
    <p:sldId id="257" r:id="rId4"/>
    <p:sldId id="259" r:id="rId5"/>
    <p:sldId id="306" r:id="rId6"/>
    <p:sldId id="260" r:id="rId7"/>
    <p:sldId id="307" r:id="rId8"/>
    <p:sldId id="308" r:id="rId9"/>
    <p:sldId id="309" r:id="rId10"/>
    <p:sldId id="296" r:id="rId11"/>
    <p:sldId id="263" r:id="rId12"/>
    <p:sldId id="264" r:id="rId13"/>
    <p:sldId id="294" r:id="rId14"/>
    <p:sldId id="298" r:id="rId15"/>
    <p:sldId id="266" r:id="rId16"/>
    <p:sldId id="272" r:id="rId17"/>
    <p:sldId id="289" r:id="rId18"/>
    <p:sldId id="290" r:id="rId19"/>
    <p:sldId id="292" r:id="rId20"/>
    <p:sldId id="293" r:id="rId21"/>
    <p:sldId id="295" r:id="rId22"/>
    <p:sldId id="297" r:id="rId23"/>
    <p:sldId id="261" r:id="rId24"/>
    <p:sldId id="303" r:id="rId25"/>
    <p:sldId id="304" r:id="rId26"/>
    <p:sldId id="310" r:id="rId27"/>
    <p:sldId id="305" r:id="rId28"/>
    <p:sldId id="300" r:id="rId29"/>
    <p:sldId id="301" r:id="rId30"/>
    <p:sldId id="302" r:id="rId31"/>
    <p:sldId id="262" r:id="rId32"/>
    <p:sldId id="265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2" r:id="rId41"/>
    <p:sldId id="283" r:id="rId42"/>
    <p:sldId id="284" r:id="rId43"/>
    <p:sldId id="286" r:id="rId44"/>
    <p:sldId id="285" r:id="rId45"/>
    <p:sldId id="287" r:id="rId46"/>
    <p:sldId id="273" r:id="rId47"/>
    <p:sldId id="299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3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2791B-EBD7-4D8D-A3EC-3D5919A2BE93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B5D97-837C-47E0-8AF7-E1F7BEC67F6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519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8.10.2015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KULLANICI%20B&#304;LG&#304;LER&#304;%20G&#220;NCELLEM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New%20Menu%20SOV%20-%20TEXT%20IN%20TURKISH.mp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yned.com/main/tools/analytic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3177698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T.C.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YUNUSEMRE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İLÇE MİLLİ EĞİTİM MÜDÜRLÜĞÜ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14348" y="4357694"/>
            <a:ext cx="7772400" cy="1199704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DYNED İLÇE KOORDİNATÖRLÜĞÜ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659639"/>
          </a:xfrm>
        </p:spPr>
        <p:txBody>
          <a:bodyPr>
            <a:noAutofit/>
          </a:bodyPr>
          <a:lstStyle/>
          <a:p>
            <a:r>
              <a:rPr lang="tr-TR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2" action="ppaction://hlinkfile"/>
              </a:rPr>
              <a:t>ÖĞRETMEN KULLANICI BİLGİLERİ </a:t>
            </a:r>
            <a:r>
              <a:rPr lang="tr-TR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2" action="ppaction://hlinkfile"/>
              </a:rPr>
              <a:t>GÜNCELLEME</a:t>
            </a:r>
            <a:endParaRPr lang="tr-TR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7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06613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DYNED COURSEWARE YENİ ARA YÜZÜ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179512" y="2852936"/>
            <a:ext cx="8784976" cy="504056"/>
          </a:xfrm>
        </p:spPr>
        <p:txBody>
          <a:bodyPr/>
          <a:lstStyle/>
          <a:p>
            <a:r>
              <a:rPr lang="tr-TR" sz="2400" dirty="0" smtClean="0"/>
              <a:t>http://web2.</a:t>
            </a:r>
            <a:r>
              <a:rPr lang="tr-TR" sz="2400" dirty="0" err="1" smtClean="0"/>
              <a:t>dyned</a:t>
            </a:r>
            <a:r>
              <a:rPr lang="tr-TR" sz="2400" dirty="0" smtClean="0"/>
              <a:t>.com/</a:t>
            </a:r>
            <a:r>
              <a:rPr lang="tr-TR" sz="2400" dirty="0" err="1" smtClean="0"/>
              <a:t>download</a:t>
            </a:r>
            <a:r>
              <a:rPr lang="tr-TR" sz="2400" dirty="0" smtClean="0"/>
              <a:t>/</a:t>
            </a:r>
            <a:r>
              <a:rPr lang="tr-TR" sz="2400" dirty="0" err="1" smtClean="0"/>
              <a:t>student</a:t>
            </a:r>
            <a:r>
              <a:rPr lang="tr-TR" sz="2400" dirty="0" smtClean="0"/>
              <a:t>.</a:t>
            </a:r>
            <a:r>
              <a:rPr lang="tr-TR" sz="2400" dirty="0" err="1" smtClean="0"/>
              <a:t>shtml</a:t>
            </a:r>
            <a:r>
              <a:rPr lang="tr-TR" sz="2400" dirty="0" smtClean="0"/>
              <a:t>.tur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hlinkClick r:id="rId2" action="ppaction://hlinkfile"/>
          </p:cNvPr>
          <p:cNvSpPr txBox="1"/>
          <p:nvPr/>
        </p:nvSpPr>
        <p:spPr>
          <a:xfrm>
            <a:off x="1547664" y="2348880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YENİ ARAYÜZ VİDEOSUNU İZLEYELİM</a:t>
            </a:r>
            <a:endParaRPr lang="tr-T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3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PLACEMENT TEST KİLİDİ AÇMA</a:t>
            </a:r>
            <a:endParaRPr lang="tr-TR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5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tr-TR" sz="2400" dirty="0" smtClean="0">
                <a:solidFill>
                  <a:srgbClr val="C00000"/>
                </a:solidFill>
              </a:rPr>
              <a:t>DYNED </a:t>
            </a:r>
            <a:r>
              <a:rPr lang="tr-TR" sz="2400" dirty="0">
                <a:solidFill>
                  <a:srgbClr val="C00000"/>
                </a:solidFill>
              </a:rPr>
              <a:t>ANALYTICS</a:t>
            </a:r>
            <a:br>
              <a:rPr lang="tr-TR" sz="2400" dirty="0">
                <a:solidFill>
                  <a:srgbClr val="C00000"/>
                </a:solidFill>
              </a:rPr>
            </a:br>
            <a:r>
              <a:rPr lang="tr-TR" sz="2400" dirty="0">
                <a:solidFill>
                  <a:srgbClr val="C00000"/>
                </a:solidFill>
              </a:rPr>
              <a:t>https://www.dyned.com/us/main/tools/analytics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7992888" cy="532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467544" y="1988840"/>
            <a:ext cx="8352928" cy="2143140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OKUL GİRİŞİ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683568" y="44134"/>
            <a:ext cx="7920880" cy="90401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Dyned</a:t>
            </a:r>
            <a:r>
              <a:rPr lang="tr-T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tr-TR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Analytics</a:t>
            </a:r>
            <a:r>
              <a:rPr lang="tr-T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Giriş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5 Resim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1340768"/>
            <a:ext cx="84249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4 Resim" descr="333333333333333333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2432256"/>
            <a:ext cx="8424936" cy="3690374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31025" y="865783"/>
            <a:ext cx="7025966" cy="65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    http://dyned.com/main/tools/analytics/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81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2161" y="722313"/>
            <a:ext cx="7479765" cy="6045829"/>
          </a:xfrm>
        </p:spPr>
      </p:pic>
      <p:sp>
        <p:nvSpPr>
          <p:cNvPr id="5" name="4 Metin kutusu"/>
          <p:cNvSpPr txBox="1"/>
          <p:nvPr/>
        </p:nvSpPr>
        <p:spPr>
          <a:xfrm>
            <a:off x="276757" y="260648"/>
            <a:ext cx="889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Gelen sayfada </a:t>
            </a:r>
            <a:r>
              <a:rPr lang="tr-TR" sz="2400" dirty="0" err="1" smtClean="0">
                <a:solidFill>
                  <a:schemeClr val="bg1"/>
                </a:solidFill>
              </a:rPr>
              <a:t>Turkey</a:t>
            </a:r>
            <a:r>
              <a:rPr lang="tr-TR" sz="2400" dirty="0" smtClean="0">
                <a:solidFill>
                  <a:schemeClr val="bg1"/>
                </a:solidFill>
              </a:rPr>
              <a:t>(Sadece </a:t>
            </a:r>
            <a:r>
              <a:rPr lang="tr-TR" sz="2400" dirty="0">
                <a:solidFill>
                  <a:schemeClr val="bg1"/>
                </a:solidFill>
              </a:rPr>
              <a:t>Resmi Kurumlar)’ı seçiyoruz.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b="1" smtClean="0">
                <a:solidFill>
                  <a:schemeClr val="tx1"/>
                </a:solidFill>
              </a:rPr>
              <a:pPr/>
              <a:t>18</a:t>
            </a:fld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689160" y="62068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Okullar </a:t>
            </a:r>
            <a:r>
              <a:rPr lang="tr-TR" sz="2400" dirty="0" err="1">
                <a:solidFill>
                  <a:schemeClr val="bg1"/>
                </a:solidFill>
              </a:rPr>
              <a:t>Dyned</a:t>
            </a:r>
            <a:r>
              <a:rPr lang="tr-TR" sz="2400" dirty="0">
                <a:solidFill>
                  <a:schemeClr val="bg1"/>
                </a:solidFill>
              </a:rPr>
              <a:t> girişinde kullandıkları kurum kodunu ve şifresini kullanarak sisteme giriş yapabilir 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28792" cy="40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8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1216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2015 – 2016 EĞİTİM ÖĞRETİM YILI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2780929"/>
            <a:ext cx="7772400" cy="1512168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DYNED İNGİLİZCE DİL EĞİTİMİ ÇALIŞMALARI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SENE BAŞI TOPLANTISINA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HOŞGELDİNİZ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61166" y="1465249"/>
            <a:ext cx="4232702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Düzey</a:t>
            </a:r>
          </a:p>
        </p:txBody>
      </p:sp>
      <p:cxnSp>
        <p:nvCxnSpPr>
          <p:cNvPr id="18" name="17 Düz Ok Bağlayıcısı"/>
          <p:cNvCxnSpPr/>
          <p:nvPr/>
        </p:nvCxnSpPr>
        <p:spPr>
          <a:xfrm rot="5400000">
            <a:off x="5579969" y="2051039"/>
            <a:ext cx="357190" cy="119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Dikdörtgen"/>
          <p:cNvSpPr/>
          <p:nvPr/>
        </p:nvSpPr>
        <p:spPr>
          <a:xfrm>
            <a:off x="4290714" y="2214554"/>
            <a:ext cx="2973607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Müdürlük</a:t>
            </a:r>
          </a:p>
        </p:txBody>
      </p:sp>
      <p:sp>
        <p:nvSpPr>
          <p:cNvPr id="20" name="19 Dikdörtgen"/>
          <p:cNvSpPr/>
          <p:nvPr/>
        </p:nvSpPr>
        <p:spPr>
          <a:xfrm>
            <a:off x="4277319" y="2857496"/>
            <a:ext cx="2973607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Okul Türü</a:t>
            </a:r>
          </a:p>
        </p:txBody>
      </p:sp>
      <p:sp>
        <p:nvSpPr>
          <p:cNvPr id="21" name="20 Dikdörtgen"/>
          <p:cNvSpPr/>
          <p:nvPr/>
        </p:nvSpPr>
        <p:spPr>
          <a:xfrm>
            <a:off x="4277319" y="3500438"/>
            <a:ext cx="2973607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İl</a:t>
            </a:r>
          </a:p>
        </p:txBody>
      </p:sp>
      <p:sp>
        <p:nvSpPr>
          <p:cNvPr id="22" name="21 Dikdörtgen"/>
          <p:cNvSpPr/>
          <p:nvPr/>
        </p:nvSpPr>
        <p:spPr>
          <a:xfrm>
            <a:off x="4277319" y="4071942"/>
            <a:ext cx="2973607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İlçe</a:t>
            </a:r>
          </a:p>
        </p:txBody>
      </p:sp>
      <p:sp>
        <p:nvSpPr>
          <p:cNvPr id="23" name="22 Dikdörtgen"/>
          <p:cNvSpPr/>
          <p:nvPr/>
        </p:nvSpPr>
        <p:spPr>
          <a:xfrm>
            <a:off x="4277319" y="4643446"/>
            <a:ext cx="2973607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Okul</a:t>
            </a:r>
          </a:p>
        </p:txBody>
      </p:sp>
      <p:sp>
        <p:nvSpPr>
          <p:cNvPr id="24" name="23 Dikdörtgen"/>
          <p:cNvSpPr/>
          <p:nvPr/>
        </p:nvSpPr>
        <p:spPr>
          <a:xfrm>
            <a:off x="4250530" y="5214950"/>
            <a:ext cx="2973607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Sınıf Düzeyi</a:t>
            </a:r>
          </a:p>
        </p:txBody>
      </p:sp>
      <p:sp>
        <p:nvSpPr>
          <p:cNvPr id="25" name="24 Dikdörtgen"/>
          <p:cNvSpPr/>
          <p:nvPr/>
        </p:nvSpPr>
        <p:spPr>
          <a:xfrm>
            <a:off x="4250530" y="5786454"/>
            <a:ext cx="2973607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Öğretmen</a:t>
            </a:r>
          </a:p>
        </p:txBody>
      </p:sp>
      <p:sp>
        <p:nvSpPr>
          <p:cNvPr id="26" name="25 Dikdörtgen"/>
          <p:cNvSpPr/>
          <p:nvPr/>
        </p:nvSpPr>
        <p:spPr>
          <a:xfrm>
            <a:off x="4250530" y="6357958"/>
            <a:ext cx="2973607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Öğrenci</a:t>
            </a:r>
          </a:p>
        </p:txBody>
      </p:sp>
      <p:sp>
        <p:nvSpPr>
          <p:cNvPr id="27" name="26 Dikdörtgen"/>
          <p:cNvSpPr/>
          <p:nvPr/>
        </p:nvSpPr>
        <p:spPr>
          <a:xfrm>
            <a:off x="1250133" y="4286256"/>
            <a:ext cx="214314" cy="2857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27 Dikdörtgen"/>
          <p:cNvSpPr/>
          <p:nvPr/>
        </p:nvSpPr>
        <p:spPr>
          <a:xfrm>
            <a:off x="1250133" y="5357826"/>
            <a:ext cx="214314" cy="2857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28 Metin kutusu"/>
          <p:cNvSpPr txBox="1"/>
          <p:nvPr/>
        </p:nvSpPr>
        <p:spPr>
          <a:xfrm>
            <a:off x="1518026" y="4211430"/>
            <a:ext cx="2250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Okul  şifresiyle rapor alınabilecek düzeyler</a:t>
            </a:r>
          </a:p>
        </p:txBody>
      </p:sp>
      <p:sp>
        <p:nvSpPr>
          <p:cNvPr id="30" name="29 Metin kutusu"/>
          <p:cNvSpPr txBox="1"/>
          <p:nvPr/>
        </p:nvSpPr>
        <p:spPr>
          <a:xfrm>
            <a:off x="1518026" y="5286390"/>
            <a:ext cx="2250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Okul </a:t>
            </a:r>
            <a:r>
              <a:rPr lang="tr-TR" dirty="0">
                <a:solidFill>
                  <a:schemeClr val="bg1"/>
                </a:solidFill>
              </a:rPr>
              <a:t>şifresiyle rapor alınamayacak düzeyler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251520" y="260648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Okullar Raporlama seçenekleri düzey kısmında okul, öğretmen ve Öğrenci düzeyinde rapor bilgilerine ulaşıp kaydet düğmesine tıklayarak bilgileri bilgisayarlarına indirebilirler.</a:t>
            </a:r>
          </a:p>
        </p:txBody>
      </p:sp>
      <p:pic>
        <p:nvPicPr>
          <p:cNvPr id="32" name="7 İçerik Yer Tutucusu" descr="Adsız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476" y="1330355"/>
            <a:ext cx="2196324" cy="2713707"/>
          </a:xfr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20B-823E-4F6C-A53B-3883C0A66299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979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74"/>
          <a:stretch/>
        </p:blipFill>
        <p:spPr bwMode="auto">
          <a:xfrm>
            <a:off x="-32493" y="95534"/>
            <a:ext cx="9176494" cy="262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980" y="2724969"/>
            <a:ext cx="7458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087" y="4539331"/>
            <a:ext cx="7555968" cy="21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59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  <a:hlinkClick r:id="rId2"/>
              </a:rPr>
              <a:t>http://dyned.com/main/tools/analytics/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BİRLİKTE ANALYTICS GİRİŞİ YAPALIM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21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45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024"/>
                <a:gridCol w="209857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sz="3600" dirty="0" smtClean="0">
                          <a:solidFill>
                            <a:schemeClr val="tx1"/>
                          </a:solidFill>
                        </a:rPr>
                        <a:t>2014-2015 DEĞERLENDİRMESİ</a:t>
                      </a:r>
                      <a:endParaRPr lang="tr-TR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1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İLÇEMİZDEKİ OKUL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94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İLÇEMİZDEKİ TOPLAM SINIF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954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İLÇEMİZDE WSS PUANI OLUŞMUŞ SINIF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680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İLÇEMİZDE WSS PUANI</a:t>
                      </a:r>
                      <a:r>
                        <a:rPr lang="tr-TR" baseline="0" dirty="0" smtClean="0"/>
                        <a:t> (+) OLAN SINIF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116</a:t>
                      </a:r>
                      <a:endParaRPr lang="tr-TR" dirty="0"/>
                    </a:p>
                  </a:txBody>
                  <a:tcPr/>
                </a:tc>
              </a:tr>
              <a:tr h="471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İLÇEMİZDEKİ TOPLAM ÖĞRENCİ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24722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İLÇEMİZDE WSS PUANI OLUŞMUŞ ÖĞRENCİ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10066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İLÇEMİZDE WSS PUANI (+) OLAN ÖĞRENCİ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2216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İLÇEMİZDE WSS PUANI (+12) OLAN ÖĞRENCİ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DYNED’E GİREN ÖĞRENCİ YÜZDESİ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41%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WSS PUAN (+) OLAN ÖĞRENCİLERİN YÜZDESİ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22%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NE YAPTIK?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YNED\foto\11059691_1393488617645437_84305838668391406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41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YNED\foto\11196262_1391756697818629_7072824059261143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15" y="-13058"/>
            <a:ext cx="9144000" cy="68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91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YNED\foto\11255745_1391758057818493_72277442281898334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6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DYNED\foto\11201901_1390179274643038_8346172656530916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4"/>
            <a:ext cx="9144000" cy="68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9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YNED\foto\11249222_1391780041149628_8985116456946521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2" y="554"/>
            <a:ext cx="9131388" cy="68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70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YNED\foto\11258523_1391779987816300_45987029189815272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" y="5876"/>
            <a:ext cx="9141660" cy="69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47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7188702"/>
              </p:ext>
            </p:extLst>
          </p:nvPr>
        </p:nvGraphicFramePr>
        <p:xfrm>
          <a:off x="179512" y="743431"/>
          <a:ext cx="8784976" cy="60597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456014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ADI SOYADI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GÖREVİ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EĞİTİM BÖLGESİ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KURUMU</a:t>
                      </a:r>
                      <a:endParaRPr lang="tr-TR" sz="1600" dirty="0"/>
                    </a:p>
                  </a:txBody>
                  <a:tcPr/>
                </a:tc>
              </a:tr>
              <a:tr h="70206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Mustafa</a:t>
                      </a:r>
                      <a:r>
                        <a:rPr lang="tr-TR" sz="1600" baseline="0" dirty="0" smtClean="0"/>
                        <a:t> OKUR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Şube Müdürü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İlçe Koordinatörü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İlçe Milli Eğitim Müdürlüğü</a:t>
                      </a:r>
                      <a:endParaRPr lang="tr-TR" sz="1600" dirty="0"/>
                    </a:p>
                  </a:txBody>
                  <a:tcPr/>
                </a:tc>
              </a:tr>
              <a:tr h="57011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Emin ŞEN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İngilizce Öğretmeni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İlçe Koordinatör Yrd.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IMKB </a:t>
                      </a:r>
                      <a:r>
                        <a:rPr lang="tr-TR" sz="1600" dirty="0" err="1" smtClean="0"/>
                        <a:t>Mesl</a:t>
                      </a:r>
                      <a:r>
                        <a:rPr lang="tr-TR" sz="1600" dirty="0" smtClean="0"/>
                        <a:t>. Ve Tek. And. Lisesi</a:t>
                      </a:r>
                      <a:endParaRPr lang="tr-TR" sz="1600" dirty="0"/>
                    </a:p>
                  </a:txBody>
                  <a:tcPr/>
                </a:tc>
              </a:tr>
              <a:tr h="588123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Meryem ŞEMŞİT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Bilişim Teknolojileri Öğretmeni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İlçe Koordinatör Yrd.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Mesir Ortaokulu</a:t>
                      </a:r>
                      <a:endParaRPr lang="tr-TR" sz="1600" dirty="0"/>
                    </a:p>
                  </a:txBody>
                  <a:tcPr/>
                </a:tc>
              </a:tr>
              <a:tr h="70206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Funda ERTÜRK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İngilizce Öğretmeni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1. Eğitim Bölgesi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Cumhuriyet Anadolu Lisesi</a:t>
                      </a:r>
                      <a:endParaRPr lang="tr-TR" sz="1600" dirty="0"/>
                    </a:p>
                  </a:txBody>
                  <a:tcPr/>
                </a:tc>
              </a:tr>
              <a:tr h="70206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Rasim BÜYÜKYORULMAZ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İngilizce Öğretmeni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2. Eğitim Bölgesi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23 Nisan</a:t>
                      </a:r>
                      <a:r>
                        <a:rPr lang="tr-TR" sz="1600" baseline="0" dirty="0" smtClean="0"/>
                        <a:t> U. Egemenlik </a:t>
                      </a:r>
                      <a:r>
                        <a:rPr lang="tr-TR" sz="1600" baseline="0" dirty="0" err="1" smtClean="0"/>
                        <a:t>Ortao</a:t>
                      </a:r>
                      <a:r>
                        <a:rPr lang="tr-TR" sz="1600" baseline="0" dirty="0" smtClean="0"/>
                        <a:t>.</a:t>
                      </a:r>
                      <a:endParaRPr lang="tr-TR" sz="1600" dirty="0"/>
                    </a:p>
                  </a:txBody>
                  <a:tcPr/>
                </a:tc>
              </a:tr>
              <a:tr h="592913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Ömer ARICI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İngilizce Öğretmeni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3. Eğitim Bölgesi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Polinas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Mesl</a:t>
                      </a:r>
                      <a:r>
                        <a:rPr lang="tr-TR" sz="1600" dirty="0" smtClean="0"/>
                        <a:t>. Ve Tek. And. Lisesi</a:t>
                      </a:r>
                      <a:endParaRPr lang="tr-TR" sz="1600" dirty="0"/>
                    </a:p>
                  </a:txBody>
                  <a:tcPr/>
                </a:tc>
              </a:tr>
              <a:tr h="445319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Yeliz ÇEVİK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İngilizce Öğretmeni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4. Eğitim Bölgesi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Toki</a:t>
                      </a:r>
                      <a:r>
                        <a:rPr lang="tr-TR" sz="1600" dirty="0" smtClean="0"/>
                        <a:t> Çok Programlı </a:t>
                      </a:r>
                      <a:r>
                        <a:rPr lang="tr-TR" sz="1600" dirty="0" err="1" smtClean="0"/>
                        <a:t>And</a:t>
                      </a:r>
                      <a:r>
                        <a:rPr lang="tr-TR" sz="1600" dirty="0" smtClean="0"/>
                        <a:t>.</a:t>
                      </a:r>
                      <a:r>
                        <a:rPr lang="tr-TR" sz="1600" baseline="0" dirty="0" smtClean="0"/>
                        <a:t> Lisesi</a:t>
                      </a:r>
                      <a:endParaRPr lang="tr-TR" sz="1600" dirty="0"/>
                    </a:p>
                  </a:txBody>
                  <a:tcPr/>
                </a:tc>
              </a:tr>
              <a:tr h="560901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Vahide Betül AĞAR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İngilizce Öğretmeni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5. Eğitim Bölgesi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Muradiye Cumhuriyet </a:t>
                      </a:r>
                      <a:r>
                        <a:rPr lang="tr-TR" sz="1600" dirty="0" err="1" smtClean="0"/>
                        <a:t>Ortao</a:t>
                      </a:r>
                      <a:r>
                        <a:rPr lang="tr-TR" sz="1600" dirty="0" smtClean="0"/>
                        <a:t>.</a:t>
                      </a:r>
                      <a:endParaRPr lang="tr-TR" sz="1600" dirty="0"/>
                    </a:p>
                  </a:txBody>
                  <a:tcPr/>
                </a:tc>
              </a:tr>
              <a:tr h="55784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Sultan TAŞKIN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İngilizce Öğretmeni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6. Eğitim Bölgesi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Osmancalı</a:t>
                      </a:r>
                      <a:r>
                        <a:rPr lang="tr-TR" sz="1600" dirty="0" smtClean="0"/>
                        <a:t> Ortaokulu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İLÇE KOORDİNASYON EKİBİ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YNED\foto\11146515_1390179314643034_13570436265498488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0" y="36"/>
            <a:ext cx="9144000" cy="68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2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32859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WSS PUANI OLUŞMAMIŞ SINIF                        </a:t>
            </a:r>
            <a:r>
              <a:rPr lang="tr-TR" sz="2800" b="1" dirty="0" smtClean="0">
                <a:solidFill>
                  <a:schemeClr val="accent4"/>
                </a:solidFill>
              </a:rPr>
              <a:t>274</a:t>
            </a:r>
          </a:p>
          <a:p>
            <a:pPr>
              <a:buNone/>
            </a:pPr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WSS PUANI OLUŞMAMIŞ ÖĞRENCİ              </a:t>
            </a:r>
            <a:r>
              <a:rPr lang="tr-TR" sz="2800" b="1" dirty="0" smtClean="0">
                <a:solidFill>
                  <a:schemeClr val="accent4"/>
                </a:solidFill>
              </a:rPr>
              <a:t>14656</a:t>
            </a:r>
          </a:p>
          <a:p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WSS PUANI (-) OLAN SINIF                             </a:t>
            </a:r>
            <a:r>
              <a:rPr lang="tr-TR" sz="2800" b="1" dirty="0" smtClean="0">
                <a:solidFill>
                  <a:schemeClr val="accent4"/>
                </a:solidFill>
              </a:rPr>
              <a:t>838</a:t>
            </a:r>
          </a:p>
          <a:p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WSS PUANI (-) OLAN ÖĞRENCİ                    </a:t>
            </a:r>
            <a:r>
              <a:rPr lang="tr-TR" sz="2800" b="1" dirty="0" smtClean="0">
                <a:solidFill>
                  <a:schemeClr val="accent4"/>
                </a:solidFill>
              </a:rPr>
              <a:t>7850</a:t>
            </a:r>
          </a:p>
          <a:p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DYNED ‘E GİRMEMİŞ ÖĞRENCİ YÜZDESİ      </a:t>
            </a:r>
            <a:r>
              <a:rPr lang="tr-TR" sz="2800" b="1" dirty="0" smtClean="0">
                <a:solidFill>
                  <a:schemeClr val="accent4"/>
                </a:solidFill>
              </a:rPr>
              <a:t>59  %</a:t>
            </a:r>
          </a:p>
          <a:p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WSS PUANI (-) OLAN ÖĞRENCİ YÜZDESİ     </a:t>
            </a:r>
            <a:r>
              <a:rPr lang="tr-TR" sz="2800" b="1" dirty="0" smtClean="0">
                <a:solidFill>
                  <a:schemeClr val="accent4"/>
                </a:solidFill>
              </a:rPr>
              <a:t>78  %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bg2"/>
                </a:solidFill>
              </a:rPr>
              <a:t>NEREDEYİZ?</a:t>
            </a:r>
            <a:endParaRPr lang="tr-T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NEREDE OLABİLİRDİK?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6" name="3 İçerik Yer Tutucusu" descr="12.06.2015 Dyned Rap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858" y="836613"/>
            <a:ext cx="8866142" cy="602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tr-TR" sz="3600" b="1" dirty="0" smtClean="0">
                <a:solidFill>
                  <a:srgbClr val="0070C0"/>
                </a:solidFill>
              </a:rPr>
              <a:t>DYNED’E GİREN ÖĞRENCİ ORANIMIZI</a:t>
            </a:r>
          </a:p>
          <a:p>
            <a:pPr>
              <a:buNone/>
            </a:pPr>
            <a:endParaRPr lang="tr-TR" sz="3600" dirty="0" smtClean="0"/>
          </a:p>
          <a:p>
            <a:pPr algn="ctr">
              <a:buNone/>
            </a:pPr>
            <a:r>
              <a:rPr lang="tr-TR" sz="3600" b="1" dirty="0" smtClean="0">
                <a:solidFill>
                  <a:srgbClr val="0070C0"/>
                </a:solidFill>
              </a:rPr>
              <a:t>41%  DEN    100% ‘E ÇIKARMALIYIZ</a:t>
            </a:r>
          </a:p>
          <a:p>
            <a:endParaRPr lang="tr-TR" sz="3600" dirty="0" smtClean="0"/>
          </a:p>
          <a:p>
            <a:pPr>
              <a:buNone/>
            </a:pPr>
            <a:endParaRPr lang="tr-TR" sz="3600" dirty="0" smtClean="0"/>
          </a:p>
          <a:p>
            <a:endParaRPr lang="tr-TR" sz="3600" dirty="0" smtClean="0"/>
          </a:p>
          <a:p>
            <a:endParaRPr lang="tr-TR" sz="36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2015 – 2016 HEDEFLERİNİN BELİRLENMESİ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1556792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0070C0"/>
                </a:solidFill>
              </a:rPr>
              <a:t>WSS PUANI </a:t>
            </a:r>
          </a:p>
          <a:p>
            <a:pPr algn="ctr"/>
            <a:r>
              <a:rPr lang="tr-TR" sz="5400" b="1" dirty="0" smtClean="0">
                <a:solidFill>
                  <a:srgbClr val="0070C0"/>
                </a:solidFill>
              </a:rPr>
              <a:t>OLUŞMAMIŞ SINIFIMIZ KALMAMALI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95736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5400" b="1" dirty="0" smtClean="0">
                <a:solidFill>
                  <a:srgbClr val="0070C0"/>
                </a:solidFill>
              </a:rPr>
              <a:t>WSS PUANI OLUŞMAMIŞ ÖĞRENCİMİZ KALMAMALI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51720" y="692696"/>
            <a:ext cx="5760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0070C0"/>
                </a:solidFill>
              </a:rPr>
              <a:t>WSS PUANI </a:t>
            </a:r>
          </a:p>
          <a:p>
            <a:pPr algn="ctr"/>
            <a:r>
              <a:rPr lang="tr-TR" sz="4400" b="1" dirty="0" smtClean="0">
                <a:solidFill>
                  <a:srgbClr val="0070C0"/>
                </a:solidFill>
              </a:rPr>
              <a:t>(+) OLAN </a:t>
            </a:r>
          </a:p>
          <a:p>
            <a:pPr algn="ctr"/>
            <a:r>
              <a:rPr lang="tr-TR" sz="4400" b="1" dirty="0" smtClean="0">
                <a:solidFill>
                  <a:srgbClr val="0070C0"/>
                </a:solidFill>
              </a:rPr>
              <a:t>ÖĞRENCİ ORANIMIZI 22% DEN </a:t>
            </a:r>
          </a:p>
          <a:p>
            <a:pPr algn="ctr"/>
            <a:r>
              <a:rPr lang="tr-TR" sz="4400" b="1" dirty="0" smtClean="0">
                <a:solidFill>
                  <a:srgbClr val="0070C0"/>
                </a:solidFill>
              </a:rPr>
              <a:t>EN AZ </a:t>
            </a:r>
          </a:p>
          <a:p>
            <a:pPr algn="ctr"/>
            <a:r>
              <a:rPr lang="tr-TR" sz="4400" b="1" dirty="0" smtClean="0">
                <a:solidFill>
                  <a:srgbClr val="0070C0"/>
                </a:solidFill>
              </a:rPr>
              <a:t>65% E </a:t>
            </a:r>
          </a:p>
          <a:p>
            <a:pPr algn="ctr"/>
            <a:r>
              <a:rPr lang="tr-TR" sz="4400" b="1" dirty="0" smtClean="0">
                <a:solidFill>
                  <a:srgbClr val="0070C0"/>
                </a:solidFill>
              </a:rPr>
              <a:t>ÇIKARMALIYIZ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tr-T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tr-T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tr-T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Siz değerli öğretmenlerimiz olduğu sürece evet, mümkün!!!</a:t>
            </a:r>
            <a:endParaRPr lang="tr-T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PEKİ BU BAŞARIYI SAĞLAMAK MÜMKÜN MÜ?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b="1" dirty="0" smtClean="0">
              <a:solidFill>
                <a:srgbClr val="0070C0"/>
              </a:solidFill>
            </a:endParaRPr>
          </a:p>
          <a:p>
            <a:endParaRPr lang="tr-TR" sz="2800" b="1" dirty="0" smtClean="0">
              <a:solidFill>
                <a:srgbClr val="0070C0"/>
              </a:solidFill>
            </a:endParaRPr>
          </a:p>
          <a:p>
            <a:r>
              <a:rPr lang="tr-TR" sz="2800" b="1" dirty="0" smtClean="0">
                <a:solidFill>
                  <a:srgbClr val="0070C0"/>
                </a:solidFill>
              </a:rPr>
              <a:t>BAŞARI SAĞLAYAN AHMETLİ VE DEMİRCİ İLÇELERİNİN;</a:t>
            </a:r>
          </a:p>
          <a:p>
            <a:pPr>
              <a:buNone/>
            </a:pPr>
            <a:endParaRPr lang="tr-TR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Ne Teknolojik Alt Yapıları Bizden Daha İyi</a:t>
            </a:r>
          </a:p>
          <a:p>
            <a:pPr>
              <a:buNone/>
            </a:pPr>
            <a:endParaRPr lang="tr-TR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Ne de İlgili Personeli Bizden Daha Kalifiye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UNUTMAYALIM Kİ;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</a:rPr>
              <a:t>OKULLARIMIZDA, ELİMİZİN DEĞMEDİĞİ, DYNED PROGRAMINI YÜKLEMEDİĞİMİZ BİLGİSAYAR KALMAZSA,</a:t>
            </a:r>
          </a:p>
          <a:p>
            <a:r>
              <a:rPr lang="tr-TR" sz="2400" b="1" dirty="0" smtClean="0">
                <a:solidFill>
                  <a:srgbClr val="0070C0"/>
                </a:solidFill>
              </a:rPr>
              <a:t>ATIL HALDE BULUNAN BİLGİSAYARLARIMIZI TÜM İMKANLARIMIZI SEFERBER EDEREK ÖĞRENCİLERİMİZİN KULLANIMINA AÇARSAK,</a:t>
            </a:r>
          </a:p>
          <a:p>
            <a:r>
              <a:rPr lang="tr-TR" sz="2400" b="1" dirty="0" smtClean="0">
                <a:solidFill>
                  <a:srgbClr val="0070C0"/>
                </a:solidFill>
              </a:rPr>
              <a:t>SİSTEME İNANARAK, SORUMLU OLDUĞUMUZ ÖĞRENCİLERİ NE PAHASINA OLURSA OLSUN SİSTEME DAHİL EDERSEK,</a:t>
            </a:r>
          </a:p>
          <a:p>
            <a:r>
              <a:rPr lang="tr-TR" sz="2400" b="1" dirty="0" smtClean="0">
                <a:solidFill>
                  <a:srgbClr val="0070C0"/>
                </a:solidFill>
              </a:rPr>
              <a:t>AKILLI TAHTALARA DYNED PROGRAMINI YÜKLEYİP, DERSLERDE AKTİF ÇALIŞMA YAPARAK SİSTEMİ ÖĞRENCİLERİMİZE SEVDİRİRSEK,</a:t>
            </a:r>
          </a:p>
          <a:p>
            <a:pPr algn="ctr"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		</a:t>
            </a:r>
            <a:r>
              <a:rPr lang="tr-TR" sz="2800" b="1" dirty="0" smtClean="0">
                <a:solidFill>
                  <a:srgbClr val="FF0000"/>
                </a:solidFill>
              </a:rPr>
              <a:t>BAŞARACAĞIZ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endParaRPr lang="tr-TR" sz="2400" b="1" dirty="0" smtClean="0">
              <a:solidFill>
                <a:srgbClr val="0070C0"/>
              </a:solidFill>
            </a:endParaRPr>
          </a:p>
          <a:p>
            <a:endParaRPr lang="tr-TR" sz="2400" b="1" dirty="0" smtClean="0">
              <a:solidFill>
                <a:srgbClr val="0070C0"/>
              </a:solidFill>
            </a:endParaRPr>
          </a:p>
          <a:p>
            <a:endParaRPr lang="tr-T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tr-TR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BAŞARACAĞIZ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57158" y="1142984"/>
            <a:ext cx="8640960" cy="4970285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ÖĞRETMEN KULLANICI BİLGİLERİ GÜNCELLEME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DYNED YENİ ARAYÜZÜNÜN TANITIMI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ANALYTİCS GİRİŞİ VE RAPORLAMA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2014 – 2015 DEĞERLENDİRMESİ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NEREDEYİZ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NEREDE OLABİLİRDİK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2015 – 2016 HEDEFLERİNİN BELİRLENMESİ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HEDEFLERE ULAŞMA YOLLARININ SAPTANMASI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WSS PUANI ARTTIRMA TEKNİKLERİ</a:t>
            </a:r>
            <a:endParaRPr lang="tr-TR" sz="2800" b="1" dirty="0" smtClean="0">
              <a:solidFill>
                <a:srgbClr val="0070C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NİÇİN BURADAYIZ ?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Öğrenci duyduğu her cümleyi, hemen en az bir kere tekrar etmeli,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Quizleri</a:t>
            </a:r>
            <a:r>
              <a:rPr lang="tr-TR" dirty="0" smtClean="0">
                <a:solidFill>
                  <a:srgbClr val="FF0000"/>
                </a:solidFill>
              </a:rPr>
              <a:t> ve soru cümlelerini tekrar etmemeye çalışmalı,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Cümleyi tekrar dinledikten sonra, kendi sesini kayıt etmeli,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Kaydettiği kendi sesini mutlaka dinlemeli,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Metin gösterme ve Türkçe Altyazı düğmeleri (</a:t>
            </a:r>
            <a:r>
              <a:rPr lang="tr-TR" dirty="0" smtClean="0">
                <a:solidFill>
                  <a:srgbClr val="FF0000"/>
                </a:solidFill>
              </a:rPr>
              <a:t>sakıncalı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düğmeler</a:t>
            </a:r>
            <a:r>
              <a:rPr lang="tr-TR" dirty="0" smtClean="0">
                <a:solidFill>
                  <a:srgbClr val="0070C0"/>
                </a:solidFill>
              </a:rPr>
              <a:t>), cümleyi 1 kez tekrar dinledikten sonra aktif olacaktır.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Metin gösterme ve Türkçe Altyazı düğmelerini mümkün olduğunca az kullanmaya çalışmalı. Bunun yerine cümleyi tekrar dinleyin.</a:t>
            </a:r>
          </a:p>
          <a:p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WSS PUANI ARTTIRMA TEKNİKLERİ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857232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lang="tr-TR" sz="2800" b="1" dirty="0" smtClean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Öğrencinin, s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on iki haftada kaç değişik gün girip çalıştığı önemlidir.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• Çalışma süresi beş farklı günden fazlaysa +2 puan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• Çalışma süresi sekiz farklı günden fazlaysa +3 puan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• Son iki haftada yeterli gün sayısı kadar çalışmazsa -2 puan alır.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1071546"/>
            <a:ext cx="84296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Öğrencinin duyduğu cümleye oranla tekrar tuşu kullanımı ne kadar fazlaysa o kadar iyidir.</a:t>
            </a:r>
          </a:p>
          <a:p>
            <a:endParaRPr lang="tr-TR" sz="2800" b="1" dirty="0" smtClean="0">
              <a:solidFill>
                <a:srgbClr val="0070C0"/>
              </a:solidFill>
            </a:endParaRPr>
          </a:p>
          <a:p>
            <a:r>
              <a:rPr lang="tr-TR" sz="2800" b="1" dirty="0" smtClean="0">
                <a:solidFill>
                  <a:srgbClr val="0070C0"/>
                </a:solidFill>
              </a:rPr>
              <a:t>• Duyulan her cümle için en az iki kez tekrara basarsa +2 puan</a:t>
            </a:r>
          </a:p>
          <a:p>
            <a:endParaRPr lang="tr-TR" sz="2800" b="1" dirty="0" smtClean="0">
              <a:solidFill>
                <a:srgbClr val="0070C0"/>
              </a:solidFill>
            </a:endParaRPr>
          </a:p>
          <a:p>
            <a:r>
              <a:rPr lang="tr-TR" sz="2800" b="1" dirty="0" smtClean="0">
                <a:solidFill>
                  <a:srgbClr val="0070C0"/>
                </a:solidFill>
              </a:rPr>
              <a:t>• Duyulan her cümle için en az iki kez tekrara basmazsa -2 puan alır.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Anlama alıştırmalarında başarı düzeyi önemlidir.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Anlama alıştırmalarında;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• Öğrenci,</a:t>
            </a:r>
            <a:r>
              <a:rPr kumimoji="0" lang="tr-TR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Sorulara ilk seferde doğru cevap verirse; + 2 puan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• Soruların % 75 ine ve daha fazlasına yanlış cevap verir ya da cevap vermezse – 2 puan alır.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357166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Duyulan her cümlede tekrar yapıldıktan</a:t>
            </a:r>
            <a:r>
              <a:rPr lang="tr-TR" sz="3200" b="1" dirty="0" smtClean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sonra mikrofon ve kulaklık kullanımı önemlidir.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• Mikrofon ve kulaklık düzenli olarak kullanılırsa +2 puan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• Mikrofon ve kulaklık düzenli olarak kullanılmazsa -2 puan alır.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214290"/>
            <a:ext cx="87129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Öğrencinin her iki ünite sonunda üniteleri ne kadar çok çalıştığını ölçmek için kullanılan “</a:t>
            </a:r>
            <a:r>
              <a:rPr kumimoji="0" lang="tr-TR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Mastery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Test”sonuçları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önemlidir.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• Eğer “</a:t>
            </a:r>
            <a:r>
              <a:rPr kumimoji="0" lang="tr-TR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Mastery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Test” sonuçları 85 puan üzeriyse + 2 puan alır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!!! Öğrenci </a:t>
            </a:r>
            <a:r>
              <a:rPr kumimoji="0" lang="tr-TR" sz="3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Mastery</a:t>
            </a:r>
            <a:r>
              <a:rPr kumimoji="0" lang="tr-TR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Test notunu artırmak için aynı sınava birden çok kez girebilir. 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!!!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6" y="1428736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2400" b="1" dirty="0" smtClean="0">
                <a:solidFill>
                  <a:srgbClr val="0070C0"/>
                </a:solidFill>
              </a:rPr>
              <a:t>Hazırlayanlar:</a:t>
            </a:r>
          </a:p>
          <a:p>
            <a:pPr>
              <a:lnSpc>
                <a:spcPct val="200000"/>
              </a:lnSpc>
            </a:pPr>
            <a:r>
              <a:rPr lang="tr-TR" sz="2400" b="1" dirty="0" smtClean="0">
                <a:solidFill>
                  <a:srgbClr val="0070C0"/>
                </a:solidFill>
              </a:rPr>
              <a:t>Mustafa OKUR    / </a:t>
            </a:r>
            <a:r>
              <a:rPr lang="tr-TR" sz="2400" b="1" dirty="0" err="1" smtClean="0">
                <a:solidFill>
                  <a:srgbClr val="0070C0"/>
                </a:solidFill>
              </a:rPr>
              <a:t>Dyned</a:t>
            </a:r>
            <a:r>
              <a:rPr lang="tr-TR" sz="2400" b="1" dirty="0" smtClean="0">
                <a:solidFill>
                  <a:srgbClr val="0070C0"/>
                </a:solidFill>
              </a:rPr>
              <a:t> İlçe Koordinatörü</a:t>
            </a:r>
          </a:p>
          <a:p>
            <a:pPr>
              <a:lnSpc>
                <a:spcPct val="200000"/>
              </a:lnSpc>
            </a:pPr>
            <a:r>
              <a:rPr lang="tr-TR" sz="2400" b="1" dirty="0" smtClean="0">
                <a:solidFill>
                  <a:srgbClr val="0070C0"/>
                </a:solidFill>
              </a:rPr>
              <a:t>Emin ŞEN      / </a:t>
            </a:r>
            <a:r>
              <a:rPr lang="tr-TR" sz="2400" b="1" dirty="0" err="1" smtClean="0">
                <a:solidFill>
                  <a:srgbClr val="0070C0"/>
                </a:solidFill>
              </a:rPr>
              <a:t>Dyned</a:t>
            </a:r>
            <a:r>
              <a:rPr lang="tr-TR" sz="2400" b="1" dirty="0" smtClean="0">
                <a:solidFill>
                  <a:srgbClr val="0070C0"/>
                </a:solidFill>
              </a:rPr>
              <a:t> İlçe Koordinatör Yardımcısı</a:t>
            </a:r>
          </a:p>
          <a:p>
            <a:pPr>
              <a:lnSpc>
                <a:spcPct val="200000"/>
              </a:lnSpc>
            </a:pPr>
            <a:r>
              <a:rPr lang="tr-TR" sz="2400" b="1" dirty="0" smtClean="0">
                <a:solidFill>
                  <a:srgbClr val="0070C0"/>
                </a:solidFill>
              </a:rPr>
              <a:t>Meryem ŞEMŞİT/ </a:t>
            </a:r>
            <a:r>
              <a:rPr lang="tr-TR" sz="2400" b="1" dirty="0" err="1">
                <a:solidFill>
                  <a:srgbClr val="0070C0"/>
                </a:solidFill>
              </a:rPr>
              <a:t>Dyned</a:t>
            </a:r>
            <a:r>
              <a:rPr lang="tr-TR" sz="2400" b="1" dirty="0">
                <a:solidFill>
                  <a:srgbClr val="0070C0"/>
                </a:solidFill>
              </a:rPr>
              <a:t> İlçe Koordinatör Yardımcısı</a:t>
            </a:r>
          </a:p>
          <a:p>
            <a:pPr>
              <a:lnSpc>
                <a:spcPct val="200000"/>
              </a:lnSpc>
            </a:pPr>
            <a:endParaRPr lang="tr-TR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2457962"/>
              </p:ext>
            </p:extLst>
          </p:nvPr>
        </p:nvGraphicFramePr>
        <p:xfrm>
          <a:off x="395536" y="1268760"/>
          <a:ext cx="8352928" cy="30386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5206"/>
                <a:gridCol w="2227447"/>
                <a:gridCol w="3500275"/>
              </a:tblGrid>
              <a:tr h="151729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Emin</a:t>
                      </a:r>
                      <a:r>
                        <a:rPr lang="tr-T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ŞEN</a:t>
                      </a:r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05323682269</a:t>
                      </a:r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eminsen1@hotmail.com</a:t>
                      </a:r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21369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Meryem ŞEMŞİT</a:t>
                      </a:r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05053467362</a:t>
                      </a:r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msemsit@hotmail.com</a:t>
                      </a:r>
                      <a:endParaRPr lang="tr-T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RelaxedModerately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BİZE HER ZAMAN ULAŞABİLİRSİNİZ!!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0" y="4572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FACEBOOK   SAYFAMIZ</a:t>
            </a:r>
          </a:p>
          <a:p>
            <a:pPr algn="ctr"/>
            <a:r>
              <a:rPr lang="tr-TR" sz="2800" b="1" dirty="0" err="1" smtClean="0">
                <a:solidFill>
                  <a:srgbClr val="002060"/>
                </a:solidFill>
              </a:rPr>
              <a:t>Yunusemre</a:t>
            </a:r>
            <a:r>
              <a:rPr lang="tr-TR" sz="2800" b="1" dirty="0" smtClean="0">
                <a:solidFill>
                  <a:srgbClr val="002060"/>
                </a:solidFill>
              </a:rPr>
              <a:t> DYNED  </a:t>
            </a:r>
          </a:p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www.</a:t>
            </a:r>
            <a:r>
              <a:rPr lang="tr-TR" sz="2800" b="1" dirty="0" err="1" smtClean="0">
                <a:solidFill>
                  <a:srgbClr val="002060"/>
                </a:solidFill>
              </a:rPr>
              <a:t>facebook</a:t>
            </a:r>
            <a:r>
              <a:rPr lang="tr-TR" sz="2800" b="1" dirty="0" smtClean="0">
                <a:solidFill>
                  <a:srgbClr val="002060"/>
                </a:solidFill>
              </a:rPr>
              <a:t>.com/</a:t>
            </a:r>
            <a:r>
              <a:rPr lang="tr-TR" sz="2800" b="1" dirty="0" err="1" smtClean="0">
                <a:solidFill>
                  <a:srgbClr val="002060"/>
                </a:solidFill>
              </a:rPr>
              <a:t>yunusemredyned</a:t>
            </a:r>
            <a:endParaRPr lang="tr-TR" sz="2800" b="1" dirty="0" smtClean="0">
              <a:solidFill>
                <a:srgbClr val="002060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740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DYNED\foto\k_28140029_dynedd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28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b="1" dirty="0" smtClean="0">
              <a:solidFill>
                <a:srgbClr val="0070C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>
                <a:solidFill>
                  <a:srgbClr val="FF0000"/>
                </a:solidFill>
              </a:rPr>
              <a:t>NİÇİN DYNED ?</a:t>
            </a:r>
            <a:endParaRPr lang="tr-TR" sz="5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admin\Desktop\DYNED\foto\dyned-2009-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8" y="980728"/>
            <a:ext cx="912099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DYNED\foto\dyned-2009-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5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DYNED\foto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67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DYNED\foto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68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</TotalTime>
  <Words>750</Words>
  <Application>Microsoft Office PowerPoint</Application>
  <PresentationFormat>Ekran Gösterisi (4:3)</PresentationFormat>
  <Paragraphs>213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Kalabalık</vt:lpstr>
      <vt:lpstr>T.C.  YUNUSEMRE  İLÇE MİLLİ EĞİTİM MÜDÜRLÜĞÜ</vt:lpstr>
      <vt:lpstr>2015 – 2016 EĞİTİM ÖĞRETİM YILI </vt:lpstr>
      <vt:lpstr>İLÇE KOORDİNASYON EKİBİ</vt:lpstr>
      <vt:lpstr>NİÇİN BURADAYIZ ?</vt:lpstr>
      <vt:lpstr>Slayt 5</vt:lpstr>
      <vt:lpstr>NİÇİN DYNED ?</vt:lpstr>
      <vt:lpstr>Slayt 7</vt:lpstr>
      <vt:lpstr>Slayt 8</vt:lpstr>
      <vt:lpstr>Slayt 9</vt:lpstr>
      <vt:lpstr>Slayt 10</vt:lpstr>
      <vt:lpstr>DYNED COURSEWARE YENİ ARA YÜZÜ</vt:lpstr>
      <vt:lpstr>Slayt 12</vt:lpstr>
      <vt:lpstr>Slayt 13</vt:lpstr>
      <vt:lpstr>PLACEMENT TEST KİLİDİ AÇMA</vt:lpstr>
      <vt:lpstr>DYNED ANALYTICS https://www.dyned.com/us/main/tools/analytics</vt:lpstr>
      <vt:lpstr>Slayt 16</vt:lpstr>
      <vt:lpstr>Slayt 17</vt:lpstr>
      <vt:lpstr>Slayt 18</vt:lpstr>
      <vt:lpstr>Slayt 19</vt:lpstr>
      <vt:lpstr>Slayt 20</vt:lpstr>
      <vt:lpstr>Slayt 21</vt:lpstr>
      <vt:lpstr>BİRLİKTE ANALYTICS GİRİŞİ YAPALIM</vt:lpstr>
      <vt:lpstr>NE YAPTIK?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NEREDEYİZ?</vt:lpstr>
      <vt:lpstr>NEREDE OLABİLİRDİK?</vt:lpstr>
      <vt:lpstr>2015 – 2016 HEDEFLERİNİN BELİRLENMESİ</vt:lpstr>
      <vt:lpstr>Slayt 34</vt:lpstr>
      <vt:lpstr>Slayt 35</vt:lpstr>
      <vt:lpstr>Slayt 36</vt:lpstr>
      <vt:lpstr>PEKİ BU BAŞARIYI SAĞLAMAK MÜMKÜN MÜ?</vt:lpstr>
      <vt:lpstr>UNUTMAYALIM Kİ;</vt:lpstr>
      <vt:lpstr>BAŞARACAĞIZ</vt:lpstr>
      <vt:lpstr>WSS PUANI ARTTIRMA TEKNİKLERİ</vt:lpstr>
      <vt:lpstr>Slayt 41</vt:lpstr>
      <vt:lpstr>Slayt 42</vt:lpstr>
      <vt:lpstr>Slayt 43</vt:lpstr>
      <vt:lpstr>Slayt 44</vt:lpstr>
      <vt:lpstr>Slayt 45</vt:lpstr>
      <vt:lpstr>Slayt 46</vt:lpstr>
      <vt:lpstr>BİZE HER ZAMAN ULAŞABİLİRSİNİZ!!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 MANİSA  YUNUSEMRE İLÇE MİLLİ EĞİTİM MÜDÜRLÜĞÜ </dc:title>
  <dc:creator>user</dc:creator>
  <cp:lastModifiedBy>Lenovo</cp:lastModifiedBy>
  <cp:revision>78</cp:revision>
  <dcterms:created xsi:type="dcterms:W3CDTF">2015-09-30T20:17:03Z</dcterms:created>
  <dcterms:modified xsi:type="dcterms:W3CDTF">2015-10-08T10:04:03Z</dcterms:modified>
</cp:coreProperties>
</file>